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49" r:id="rId2"/>
  </p:sldMasterIdLst>
  <p:notesMasterIdLst>
    <p:notesMasterId r:id="rId40"/>
  </p:notesMasterIdLst>
  <p:sldIdLst>
    <p:sldId id="287" r:id="rId3"/>
    <p:sldId id="257" r:id="rId4"/>
    <p:sldId id="291" r:id="rId5"/>
    <p:sldId id="292" r:id="rId6"/>
    <p:sldId id="293" r:id="rId7"/>
    <p:sldId id="258" r:id="rId8"/>
    <p:sldId id="312" r:id="rId9"/>
    <p:sldId id="259" r:id="rId10"/>
    <p:sldId id="260" r:id="rId11"/>
    <p:sldId id="323" r:id="rId12"/>
    <p:sldId id="324" r:id="rId13"/>
    <p:sldId id="313" r:id="rId14"/>
    <p:sldId id="299" r:id="rId15"/>
    <p:sldId id="325" r:id="rId16"/>
    <p:sldId id="322" r:id="rId17"/>
    <p:sldId id="310" r:id="rId18"/>
    <p:sldId id="300" r:id="rId19"/>
    <p:sldId id="314" r:id="rId20"/>
    <p:sldId id="301" r:id="rId21"/>
    <p:sldId id="302" r:id="rId22"/>
    <p:sldId id="303" r:id="rId23"/>
    <p:sldId id="304" r:id="rId24"/>
    <p:sldId id="315" r:id="rId25"/>
    <p:sldId id="261" r:id="rId26"/>
    <p:sldId id="305" r:id="rId27"/>
    <p:sldId id="306" r:id="rId28"/>
    <p:sldId id="307" r:id="rId29"/>
    <p:sldId id="308" r:id="rId30"/>
    <p:sldId id="309" r:id="rId31"/>
    <p:sldId id="311" r:id="rId32"/>
    <p:sldId id="316" r:id="rId33"/>
    <p:sldId id="317" r:id="rId34"/>
    <p:sldId id="318" r:id="rId35"/>
    <p:sldId id="319" r:id="rId36"/>
    <p:sldId id="320" r:id="rId37"/>
    <p:sldId id="321" r:id="rId38"/>
    <p:sldId id="289" r:id="rId39"/>
  </p:sldIdLst>
  <p:sldSz cx="9144000" cy="6858000" type="screen4x3"/>
  <p:notesSz cx="7315200" cy="9601200"/>
  <p:embeddedFontLst>
    <p:embeddedFont>
      <p:font typeface="Nuri Bold" pitchFamily="2" charset="0"/>
      <p:bold r:id="rId41"/>
    </p:embeddedFont>
    <p:embeddedFont>
      <p:font typeface="ＭＳ Ｐゴシック" pitchFamily="34" charset="-128"/>
      <p:regular r:id="rId4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2F3D34"/>
    <a:srgbClr val="313637"/>
    <a:srgbClr val="2B2F3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69327" autoAdjust="0"/>
  </p:normalViewPr>
  <p:slideViewPr>
    <p:cSldViewPr>
      <p:cViewPr varScale="1">
        <p:scale>
          <a:sx n="79" d="100"/>
          <a:sy n="79" d="100"/>
        </p:scale>
        <p:origin x="-88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57BA34BE-8BEF-4975-A486-9066464B357E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A63D8-B66C-405A-BE9E-BD9AAB359BB2}" type="slidenum">
              <a:rPr lang="en-US"/>
              <a:pPr/>
              <a:t>2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Perguntar quem conhece/tem conta nos serviços que estão na tela.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97EF8-5C8B-4A86-9ADD-A2239E56AC59}" type="slidenum">
              <a:rPr lang="en-US"/>
              <a:pPr/>
              <a:t>11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É possível alcançar o equilíbrio.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97EF8-5C8B-4A86-9ADD-A2239E56AC59}" type="slidenum">
              <a:rPr lang="en-US"/>
              <a:pPr/>
              <a:t>12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É possível alcançar o equilíbrio.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97EF8-5C8B-4A86-9ADD-A2239E56AC59}" type="slidenum">
              <a:rPr lang="en-US"/>
              <a:pPr/>
              <a:t>13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É possível alcançar o equilíbrio.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97EF8-5C8B-4A86-9ADD-A2239E56AC59}" type="slidenum">
              <a:rPr lang="en-US"/>
              <a:pPr/>
              <a:t>14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É possível alcançar o equilíbrio.</a:t>
            </a: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97EF8-5C8B-4A86-9ADD-A2239E56AC59}" type="slidenum">
              <a:rPr lang="en-US"/>
              <a:pPr/>
              <a:t>15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É possível alcançar o equilíbrio.</a:t>
            </a: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97EF8-5C8B-4A86-9ADD-A2239E56AC59}" type="slidenum">
              <a:rPr lang="en-US"/>
              <a:pPr/>
              <a:t>16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É possível alcançar o equilíbrio.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97EF8-5C8B-4A86-9ADD-A2239E56AC59}" type="slidenum">
              <a:rPr lang="en-US"/>
              <a:pPr/>
              <a:t>17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É possível alcançar o equilíbrio.</a:t>
            </a: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97EF8-5C8B-4A86-9ADD-A2239E56AC59}" type="slidenum">
              <a:rPr lang="en-US"/>
              <a:pPr/>
              <a:t>18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É possível alcançar o equilíbrio.</a:t>
            </a: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97EF8-5C8B-4A86-9ADD-A2239E56AC59}" type="slidenum">
              <a:rPr lang="en-US"/>
              <a:pPr/>
              <a:t>19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É possível alcançar o equilíbrio.</a:t>
            </a: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97EF8-5C8B-4A86-9ADD-A2239E56AC59}" type="slidenum">
              <a:rPr lang="en-US"/>
              <a:pPr/>
              <a:t>20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É possível alcançar o equilíbrio.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A63D8-B66C-405A-BE9E-BD9AAB359BB2}" type="slidenum">
              <a:rPr lang="en-US"/>
              <a:pPr/>
              <a:t>3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Perguntar quem conhece/tem conta nos serviços que estão na tela.</a:t>
            </a: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97EF8-5C8B-4A86-9ADD-A2239E56AC59}" type="slidenum">
              <a:rPr lang="en-US"/>
              <a:pPr/>
              <a:t>21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É possível alcançar o equilíbrio.</a:t>
            </a: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97EF8-5C8B-4A86-9ADD-A2239E56AC59}" type="slidenum">
              <a:rPr lang="en-US"/>
              <a:pPr/>
              <a:t>22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É possível alcançar o equilíbrio.</a:t>
            </a: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97EF8-5C8B-4A86-9ADD-A2239E56AC59}" type="slidenum">
              <a:rPr lang="en-US"/>
              <a:pPr/>
              <a:t>23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É possível alcançar o equilíbrio.</a:t>
            </a: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7356D-EDB1-4CB9-8916-3C66780B5904}" type="slidenum">
              <a:rPr lang="en-US"/>
              <a:pPr/>
              <a:t>24</a:t>
            </a:fld>
            <a:endParaRPr 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Todas as novidades devem ser analisadas perante aquilo que já sabemos.</a:t>
            </a: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7356D-EDB1-4CB9-8916-3C66780B5904}" type="slidenum">
              <a:rPr lang="en-US"/>
              <a:pPr/>
              <a:t>25</a:t>
            </a:fld>
            <a:endParaRPr 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Todas as novidades devem ser analisadas perante aquilo que já sabemos.</a:t>
            </a: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7356D-EDB1-4CB9-8916-3C66780B5904}" type="slidenum">
              <a:rPr lang="en-US"/>
              <a:pPr/>
              <a:t>26</a:t>
            </a:fld>
            <a:endParaRPr 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Todas as novidades devem ser analisadas perante aquilo que já sabemos.</a:t>
            </a: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7356D-EDB1-4CB9-8916-3C66780B5904}" type="slidenum">
              <a:rPr lang="en-US"/>
              <a:pPr/>
              <a:t>27</a:t>
            </a:fld>
            <a:endParaRPr 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Todas as novidades devem ser analisadas perante aquilo que já sabemos.</a:t>
            </a: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7356D-EDB1-4CB9-8916-3C66780B5904}" type="slidenum">
              <a:rPr lang="en-US"/>
              <a:pPr/>
              <a:t>28</a:t>
            </a:fld>
            <a:endParaRPr 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Todas as novidades devem ser analisadas perante aquilo que já sabemos.</a:t>
            </a:r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7356D-EDB1-4CB9-8916-3C66780B5904}" type="slidenum">
              <a:rPr lang="en-US"/>
              <a:pPr/>
              <a:t>29</a:t>
            </a:fld>
            <a:endParaRPr 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Todas as novidades devem ser analisadas perante aquilo que já sabemos.</a:t>
            </a:r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7356D-EDB1-4CB9-8916-3C66780B5904}" type="slidenum">
              <a:rPr lang="en-US"/>
              <a:pPr/>
              <a:t>30</a:t>
            </a:fld>
            <a:endParaRPr 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Todas as novidades devem ser analisadas perante aquilo que já sabemos.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A63D8-B66C-405A-BE9E-BD9AAB359BB2}" type="slidenum">
              <a:rPr lang="en-US"/>
              <a:pPr/>
              <a:t>4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Perguntar quem conhece/tem conta nos serviços que estão na tela.</a:t>
            </a:r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7356D-EDB1-4CB9-8916-3C66780B5904}" type="slidenum">
              <a:rPr lang="en-US"/>
              <a:pPr/>
              <a:t>31</a:t>
            </a:fld>
            <a:endParaRPr 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Todas as novidades devem ser analisadas perante aquilo que já sabemos.</a:t>
            </a:r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7356D-EDB1-4CB9-8916-3C66780B5904}" type="slidenum">
              <a:rPr lang="en-US"/>
              <a:pPr/>
              <a:t>32</a:t>
            </a:fld>
            <a:endParaRPr 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Todas as novidades devem ser analisadas perante aquilo que já sabemos.</a:t>
            </a:r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7356D-EDB1-4CB9-8916-3C66780B5904}" type="slidenum">
              <a:rPr lang="en-US"/>
              <a:pPr/>
              <a:t>33</a:t>
            </a:fld>
            <a:endParaRPr 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Todas as novidades devem ser analisadas perante aquilo que já sabemos.</a:t>
            </a:r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7356D-EDB1-4CB9-8916-3C66780B5904}" type="slidenum">
              <a:rPr lang="en-US"/>
              <a:pPr/>
              <a:t>34</a:t>
            </a:fld>
            <a:endParaRPr 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Todas as novidades devem ser analisadas perante aquilo que já sabemos.</a:t>
            </a:r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7356D-EDB1-4CB9-8916-3C66780B5904}" type="slidenum">
              <a:rPr lang="en-US"/>
              <a:pPr/>
              <a:t>35</a:t>
            </a:fld>
            <a:endParaRPr 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Todas as novidades devem ser analisadas perante aquilo que já sabemos.</a:t>
            </a:r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7356D-EDB1-4CB9-8916-3C66780B5904}" type="slidenum">
              <a:rPr lang="en-US"/>
              <a:pPr/>
              <a:t>36</a:t>
            </a:fld>
            <a:endParaRPr 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Todas as novidades devem ser analisadas perante aquilo que já sabemos.</a:t>
            </a: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A63D8-B66C-405A-BE9E-BD9AAB359BB2}" type="slidenum">
              <a:rPr lang="en-US"/>
              <a:pPr/>
              <a:t>5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Perguntar quem conhece/tem conta nos serviços que estão na tela.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4161D0-9D54-4438-9AC0-FE7238CC5BF9}" type="slidenum">
              <a:rPr lang="en-US"/>
              <a:pPr/>
              <a:t>6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Frisar que o problema não é só de protegermos nós mesmos, mas sim de educar as pessoas que dependem de nós para que elas se protejam também.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4161D0-9D54-4438-9AC0-FE7238CC5BF9}" type="slidenum">
              <a:rPr lang="en-US"/>
              <a:pPr/>
              <a:t>7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Frisar que o problema não é só de protegermos nós mesmos, mas sim de educar as pessoas que dependem de nós para que elas se protejam também.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A79B0B-BC42-421C-BB80-EAC467FCB628}" type="slidenum">
              <a:rPr lang="en-US"/>
              <a:pPr/>
              <a:t>8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Será que o nível de privacidade que possuímos hoje é aquele que esperamos?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97EF8-5C8B-4A86-9ADD-A2239E56AC59}" type="slidenum">
              <a:rPr lang="en-US"/>
              <a:pPr/>
              <a:t>9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É possível alcançar o equilíbrio.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97EF8-5C8B-4A86-9ADD-A2239E56AC59}" type="slidenum">
              <a:rPr lang="en-US"/>
              <a:pPr/>
              <a:t>10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É possível alcançar o equilíbrio.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4BDD28-A085-4271-9901-8E3F62655F4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AE86D9-C65E-47C2-8985-B3305CC25A2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83397-C417-4A8F-99E8-8E17AE657A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5D6784-1D71-4C57-B29C-AE0F2E5626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97DB84-1E54-4C00-A85B-A792CE66648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874A80-2645-4121-9AE2-02007329EE2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04E216-AE6B-4AA3-93B3-B2FFB3A0EFE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DE9AD6-2BF5-4D15-BB5D-D7DEEC9F52D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A451CC-F774-474C-9072-BFF5620948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F7195C-0627-46A9-84F6-E0FB3F1C950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893F0B-CE95-41B4-9116-145E761442E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D0A63-BFCB-4733-BF39-D4C7BF0B735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0C848A-FF03-4EE6-BA22-F26AEC8E7FF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617D03-1746-4F82-9561-64221D3510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11A1E-0BE4-41F6-9DCF-8A902351D85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52D62E-BD48-4676-A3A2-0E1ECEC252F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F19A5E-19C6-40A5-BBAF-5728988B4A2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5D8299-B516-47BF-BC28-4A7EAF9682E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3DE72B-6B61-46F1-A409-5B0EF29909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8874A-D472-4B83-8A5D-B861FBA86C4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F67098-3163-423B-950F-1BDA2320F24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CD3EE0-0929-4CA6-BADA-5474C0F644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384F65A-A1ED-40FA-81D6-7DCA389458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ea typeface="+mn-ea"/>
              </a:defRPr>
            </a:lvl1pPr>
          </a:lstStyle>
          <a:p>
            <a:fld id="{69D1E0A8-D3D3-4595-9511-90E1C2FE24F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24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24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24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2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2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2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2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2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pt.wikipedia.org/wiki/Identidade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pt.wikipedia.org/wiki/Pseud%C3%B4nim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t.wikipedia.org/wiki/Anonimato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privacyinternational.org/" TargetMode="External"/><Relationship Id="rId5" Type="http://schemas.openxmlformats.org/officeDocument/2006/relationships/image" Target="../media/image37.gif"/><Relationship Id="rId4" Type="http://schemas.openxmlformats.org/officeDocument/2006/relationships/image" Target="../media/image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 descr="inicia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4"/>
            <a:ext cx="9144000" cy="6858000"/>
          </a:xfrm>
          <a:prstGeom prst="rect">
            <a:avLst/>
          </a:prstGeom>
          <a:noFill/>
        </p:spPr>
      </p:pic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211638" y="3860800"/>
            <a:ext cx="4249737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4800" dirty="0" err="1" smtClean="0">
                <a:solidFill>
                  <a:srgbClr val="2F3D34"/>
                </a:solidFill>
                <a:latin typeface="Nuri Bold" pitchFamily="124" charset="0"/>
                <a:ea typeface="ＭＳ Ｐゴシック" pitchFamily="124" charset="-128"/>
              </a:rPr>
              <a:t>Privacidade</a:t>
            </a:r>
            <a:r>
              <a:rPr lang="en-US" sz="4800" dirty="0" smtClean="0">
                <a:solidFill>
                  <a:srgbClr val="2F3D34"/>
                </a:solidFill>
                <a:latin typeface="Nuri Bold" pitchFamily="124" charset="0"/>
                <a:ea typeface="ＭＳ Ｐゴシック" pitchFamily="124" charset="-128"/>
              </a:rPr>
              <a:t> </a:t>
            </a:r>
            <a:r>
              <a:rPr lang="en-US" sz="4800" dirty="0" err="1" smtClean="0">
                <a:solidFill>
                  <a:srgbClr val="2F3D34"/>
                </a:solidFill>
                <a:latin typeface="Nuri Bold" pitchFamily="124" charset="0"/>
                <a:ea typeface="ＭＳ Ｐゴシック" pitchFamily="124" charset="-128"/>
              </a:rPr>
              <a:t>na</a:t>
            </a:r>
            <a:r>
              <a:rPr lang="en-US" sz="4800" dirty="0" smtClean="0">
                <a:solidFill>
                  <a:srgbClr val="2F3D34"/>
                </a:solidFill>
                <a:latin typeface="Nuri Bold" pitchFamily="124" charset="0"/>
                <a:ea typeface="ＭＳ Ｐゴシック" pitchFamily="124" charset="-128"/>
              </a:rPr>
              <a:t> Era </a:t>
            </a:r>
            <a:r>
              <a:rPr lang="en-US" sz="4800" dirty="0" err="1" smtClean="0">
                <a:solidFill>
                  <a:srgbClr val="2F3D34"/>
                </a:solidFill>
                <a:latin typeface="Nuri Bold" pitchFamily="124" charset="0"/>
                <a:ea typeface="ＭＳ Ｐゴシック" pitchFamily="124" charset="-128"/>
              </a:rPr>
              <a:t>Pós</a:t>
            </a:r>
            <a:r>
              <a:rPr lang="en-US" sz="4800" dirty="0" smtClean="0">
                <a:solidFill>
                  <a:srgbClr val="2F3D34"/>
                </a:solidFill>
                <a:latin typeface="Nuri Bold" pitchFamily="124" charset="0"/>
                <a:ea typeface="ＭＳ Ｐゴシック" pitchFamily="124" charset="-128"/>
              </a:rPr>
              <a:t>-Digital</a:t>
            </a:r>
            <a:endParaRPr lang="en-US" sz="4800" dirty="0">
              <a:solidFill>
                <a:srgbClr val="2F3D34"/>
              </a:solidFill>
              <a:latin typeface="Nuri Bold" pitchFamily="124" charset="0"/>
              <a:ea typeface="ＭＳ Ｐゴシック" pitchFamily="124" charset="-128"/>
            </a:endParaRPr>
          </a:p>
          <a:p>
            <a:pPr algn="r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sz="1600" dirty="0" err="1">
                <a:solidFill>
                  <a:srgbClr val="2F3D34"/>
                </a:solidFill>
                <a:latin typeface="Nuri Bold" pitchFamily="124" charset="0"/>
                <a:ea typeface="ＭＳ Ｐゴシック" pitchFamily="124" charset="-128"/>
              </a:rPr>
              <a:t>Cliente</a:t>
            </a:r>
            <a:r>
              <a:rPr lang="en-US" sz="1600" dirty="0">
                <a:solidFill>
                  <a:srgbClr val="2F3D34"/>
                </a:solidFill>
                <a:latin typeface="Nuri Bold" pitchFamily="124" charset="0"/>
                <a:ea typeface="ＭＳ Ｐゴシック" pitchFamily="124" charset="-128"/>
              </a:rPr>
              <a:t>. </a:t>
            </a:r>
            <a:r>
              <a:rPr lang="en-US" sz="1600" dirty="0" smtClean="0">
                <a:solidFill>
                  <a:schemeClr val="bg1"/>
                </a:solidFill>
                <a:latin typeface="Nuri Bold" pitchFamily="124" charset="0"/>
                <a:ea typeface="ＭＳ Ｐゴシック" pitchFamily="124" charset="-128"/>
              </a:rPr>
              <a:t>H2HC 6</a:t>
            </a:r>
            <a:r>
              <a:rPr lang="en-US" sz="1600" baseline="30000" dirty="0" smtClean="0">
                <a:solidFill>
                  <a:schemeClr val="bg1"/>
                </a:solidFill>
                <a:latin typeface="Nuri Bold" pitchFamily="124" charset="0"/>
                <a:ea typeface="ＭＳ Ｐゴシック" pitchFamily="124" charset="-128"/>
              </a:rPr>
              <a:t>th</a:t>
            </a:r>
            <a:r>
              <a:rPr lang="en-US" sz="1600" dirty="0" smtClean="0">
                <a:solidFill>
                  <a:schemeClr val="bg1"/>
                </a:solidFill>
                <a:latin typeface="Nuri Bold" pitchFamily="124" charset="0"/>
                <a:ea typeface="ＭＳ Ｐゴシック" pitchFamily="124" charset="-128"/>
              </a:rPr>
              <a:t> Edition</a:t>
            </a:r>
            <a:endParaRPr lang="en-US" sz="1600" dirty="0">
              <a:solidFill>
                <a:schemeClr val="bg1"/>
              </a:solidFill>
              <a:latin typeface="Nuri Bold" pitchFamily="124" charset="0"/>
              <a:ea typeface="ＭＳ Ｐゴシック" pitchFamily="124" charset="-128"/>
            </a:endParaRPr>
          </a:p>
          <a:p>
            <a:pPr algn="r" eaLnBrk="0" hangingPunct="0">
              <a:lnSpc>
                <a:spcPct val="50000"/>
              </a:lnSpc>
              <a:spcBef>
                <a:spcPct val="50000"/>
              </a:spcBef>
            </a:pPr>
            <a:r>
              <a:rPr lang="pt-BR" sz="1600" dirty="0">
                <a:solidFill>
                  <a:srgbClr val="2F3D34"/>
                </a:solidFill>
                <a:latin typeface="Nuri Bold" pitchFamily="124" charset="0"/>
                <a:ea typeface="ＭＳ Ｐゴシック" pitchFamily="124" charset="-128"/>
              </a:rPr>
              <a:t>Palestrante.</a:t>
            </a:r>
            <a:r>
              <a:rPr lang="pt-BR" sz="1600" dirty="0">
                <a:solidFill>
                  <a:schemeClr val="bg1"/>
                </a:solidFill>
                <a:latin typeface="Nuri Bold" pitchFamily="124" charset="0"/>
                <a:ea typeface="ＭＳ Ｐゴシック" pitchFamily="124" charset="-128"/>
              </a:rPr>
              <a:t> Anderson Ramos</a:t>
            </a:r>
            <a:endParaRPr lang="en-US" sz="1600" dirty="0">
              <a:solidFill>
                <a:srgbClr val="2F3D34"/>
              </a:solidFill>
              <a:latin typeface="Nuri Bold" pitchFamily="124" charset="0"/>
              <a:ea typeface="ＭＳ Ｐゴシック" pitchFamily="124" charset="-128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537557306_ccb7405e89_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5175"/>
            <a:ext cx="9144000" cy="5472113"/>
          </a:xfrm>
          <a:prstGeom prst="rect">
            <a:avLst/>
          </a:prstGeom>
          <a:noFill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0" y="1196975"/>
            <a:ext cx="9144000" cy="129540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0" y="1409700"/>
            <a:ext cx="91440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Há outras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prioridades</a:t>
            </a: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...</a:t>
            </a:r>
            <a:endParaRPr lang="pt-BR" sz="3800" b="1" dirty="0">
              <a:solidFill>
                <a:srgbClr val="6600FF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up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52" y="-1"/>
            <a:ext cx="8643966" cy="6897885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0" y="4929198"/>
            <a:ext cx="9144000" cy="129540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142844" y="5072074"/>
            <a:ext cx="91440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As pessoas sequer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compreendem</a:t>
            </a: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 o problema</a:t>
            </a:r>
            <a:endParaRPr lang="pt-BR" sz="3800" b="1" dirty="0">
              <a:solidFill>
                <a:srgbClr val="6600FF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09-11-28 at 11.58.57 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3746" y="241698"/>
            <a:ext cx="4736508" cy="6374604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0" y="5500702"/>
            <a:ext cx="9144000" cy="71438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142844" y="5429264"/>
            <a:ext cx="91440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Aparato legal é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falho</a:t>
            </a: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 e cheio de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dúvidas</a:t>
            </a:r>
            <a:endParaRPr lang="pt-BR" sz="3800" b="1" dirty="0">
              <a:solidFill>
                <a:srgbClr val="6600FF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2" descr="2459533662_4fdbcac4e1_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7350"/>
            <a:ext cx="9144000" cy="6081713"/>
          </a:xfrm>
          <a:prstGeom prst="rect">
            <a:avLst/>
          </a:prstGeom>
          <a:noFill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0" y="1196975"/>
            <a:ext cx="9144000" cy="129540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0" y="1409700"/>
            <a:ext cx="91440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Por que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proteger</a:t>
            </a: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 a privacidade é importante</a:t>
            </a: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?</a:t>
            </a:r>
            <a:endParaRPr lang="pt-BR" sz="3800" b="1" dirty="0" smtClean="0">
              <a:solidFill>
                <a:srgbClr val="313637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96760433_28dabe065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214282" y="1142984"/>
            <a:ext cx="3643306" cy="28575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214282" y="1844670"/>
            <a:ext cx="91440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endParaRPr lang="pt-BR" sz="3800" b="1" dirty="0" smtClean="0">
              <a:solidFill>
                <a:srgbClr val="313637"/>
              </a:solidFill>
              <a:latin typeface="Nuri Bold" pitchFamily="124" charset="0"/>
            </a:endParaRPr>
          </a:p>
          <a:p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Privacidade</a:t>
            </a:r>
          </a:p>
          <a:p>
            <a:pPr>
              <a:buFont typeface="Arial" pitchFamily="34" charset="0"/>
              <a:buChar char="•"/>
            </a:pP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Política</a:t>
            </a:r>
          </a:p>
          <a:p>
            <a:pPr>
              <a:buFont typeface="Arial" pitchFamily="34" charset="0"/>
              <a:buChar char="•"/>
            </a:pP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Financeira</a:t>
            </a:r>
          </a:p>
          <a:p>
            <a:pPr>
              <a:buFont typeface="Arial" pitchFamily="34" charset="0"/>
              <a:buChar char="•"/>
            </a:pP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Médica</a:t>
            </a:r>
          </a:p>
          <a:p>
            <a:pPr>
              <a:buFont typeface="Arial" pitchFamily="34" charset="0"/>
              <a:buChar char="•"/>
            </a:pP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Estilo </a:t>
            </a: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de </a:t>
            </a: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vida</a:t>
            </a:r>
            <a:endParaRPr lang="pt-BR" sz="3800" b="1" dirty="0" smtClean="0">
              <a:solidFill>
                <a:srgbClr val="313637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urious_kitte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0" y="4500570"/>
            <a:ext cx="9144000" cy="785818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142844" y="4429132"/>
            <a:ext cx="91440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A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curiosidade</a:t>
            </a: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 matou o gato...</a:t>
            </a:r>
            <a:endParaRPr lang="pt-BR" sz="3800" b="1" dirty="0" smtClean="0">
              <a:solidFill>
                <a:srgbClr val="313637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 descr="2059036941_c4d84309a1_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2938"/>
            <a:ext cx="9144000" cy="6099175"/>
          </a:xfrm>
          <a:prstGeom prst="rect">
            <a:avLst/>
          </a:prstGeom>
          <a:noFill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4071934" y="2930523"/>
            <a:ext cx="4786314" cy="129540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4214810" y="3143248"/>
            <a:ext cx="4643438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O que já está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acontecendo</a:t>
            </a:r>
            <a:endParaRPr lang="pt-BR" sz="3800" b="1" dirty="0">
              <a:solidFill>
                <a:srgbClr val="6600FF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at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272784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500066" y="1571612"/>
            <a:ext cx="4929190" cy="857256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428596" y="1500174"/>
            <a:ext cx="5072066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Data </a:t>
            </a:r>
            <a:r>
              <a:rPr lang="pt-BR" sz="3800" b="1" dirty="0" err="1" smtClean="0">
                <a:solidFill>
                  <a:srgbClr val="313637"/>
                </a:solidFill>
                <a:latin typeface="Nuri Bold" pitchFamily="124" charset="0"/>
              </a:rPr>
              <a:t>Mining</a:t>
            </a: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massivo</a:t>
            </a:r>
            <a:endParaRPr lang="pt-BR" sz="3800" b="1" dirty="0" smtClean="0">
              <a:solidFill>
                <a:srgbClr val="6600FF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ney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6"/>
            <a:ext cx="9144000" cy="6858016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0" y="1000108"/>
            <a:ext cx="9144000" cy="1643073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0" y="1571612"/>
            <a:ext cx="91440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endParaRPr lang="pt-BR" sz="3800" b="1" dirty="0" smtClean="0">
              <a:solidFill>
                <a:srgbClr val="313637"/>
              </a:solidFill>
              <a:latin typeface="Nuri Bold" pitchFamily="124" charset="0"/>
            </a:endParaRPr>
          </a:p>
          <a:p>
            <a:pPr algn="ctr"/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Publicidade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Ilegal</a:t>
            </a:r>
          </a:p>
          <a:p>
            <a:pPr algn="ctr"/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Custo Estimado por Perfil do </a:t>
            </a:r>
            <a:r>
              <a:rPr lang="pt-BR" sz="3800" b="1" dirty="0" err="1" smtClean="0">
                <a:solidFill>
                  <a:srgbClr val="313637"/>
                </a:solidFill>
                <a:latin typeface="Nuri Bold" pitchFamily="124" charset="0"/>
              </a:rPr>
              <a:t>Facebook</a:t>
            </a: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 –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286 dólares </a:t>
            </a: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– Setembro 2007</a:t>
            </a:r>
            <a:endParaRPr lang="pt-BR" sz="3800" b="1" dirty="0" smtClean="0">
              <a:solidFill>
                <a:srgbClr val="6600FF"/>
              </a:solidFill>
              <a:latin typeface="Nuri Bold" pitchFamily="124" charset="0"/>
            </a:endParaRPr>
          </a:p>
          <a:p>
            <a:pPr algn="ctr"/>
            <a:endParaRPr lang="pt-BR" sz="3800" b="1" dirty="0" smtClean="0">
              <a:solidFill>
                <a:srgbClr val="313637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2238965680_e0849d62a7_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0" y="1196975"/>
            <a:ext cx="9144000" cy="129540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0" y="1409700"/>
            <a:ext cx="91440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Elaboração de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dossiês digitais</a:t>
            </a:r>
            <a:endParaRPr lang="pt-BR" sz="3800" b="1" dirty="0">
              <a:solidFill>
                <a:srgbClr val="6600FF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86932091_f269fea1fc_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363"/>
            <a:ext cx="9144000" cy="6092825"/>
          </a:xfrm>
          <a:prstGeom prst="rect">
            <a:avLst/>
          </a:prstGeom>
          <a:noFill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95" name="Rectangle 23"/>
          <p:cNvSpPr>
            <a:spLocks noChangeArrowheads="1"/>
          </p:cNvSpPr>
          <p:nvPr/>
        </p:nvSpPr>
        <p:spPr bwMode="auto">
          <a:xfrm>
            <a:off x="0" y="1196975"/>
            <a:ext cx="9144000" cy="129540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3096" name="Rectangle 24"/>
          <p:cNvSpPr>
            <a:spLocks noChangeArrowheads="1"/>
          </p:cNvSpPr>
          <p:nvPr/>
        </p:nvSpPr>
        <p:spPr bwMode="auto">
          <a:xfrm>
            <a:off x="584200" y="1409700"/>
            <a:ext cx="79756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O que é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PRIVACIDADE</a:t>
            </a: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?</a:t>
            </a:r>
            <a:endParaRPr lang="pt-BR" sz="3800" b="1" dirty="0">
              <a:solidFill>
                <a:srgbClr val="6600FF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owin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9144000" cy="6903627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1785918" y="5000636"/>
            <a:ext cx="5643602" cy="571504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0" y="4786322"/>
            <a:ext cx="91440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O que ainda vai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estourar</a:t>
            </a:r>
            <a:endParaRPr lang="pt-BR" sz="3800" b="1" dirty="0">
              <a:solidFill>
                <a:srgbClr val="6600FF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919291052_d7ef4ad64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2857488" y="1142984"/>
            <a:ext cx="3714776" cy="3071834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-214346" y="1344604"/>
            <a:ext cx="9858444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                       </a:t>
            </a:r>
          </a:p>
          <a:p>
            <a:pPr algn="ctr"/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	</a:t>
            </a: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		</a:t>
            </a:r>
            <a:r>
              <a:rPr lang="pt-BR" sz="3600" b="1" dirty="0" smtClean="0">
                <a:solidFill>
                  <a:srgbClr val="313637"/>
                </a:solidFill>
                <a:latin typeface="Nuri Bold" pitchFamily="124" charset="0"/>
              </a:rPr>
              <a:t>Taxonomia </a:t>
            </a:r>
            <a:r>
              <a:rPr lang="pt-BR" sz="3600" b="1" dirty="0" smtClean="0">
                <a:solidFill>
                  <a:srgbClr val="313637"/>
                </a:solidFill>
                <a:latin typeface="Nuri Bold" pitchFamily="124" charset="0"/>
              </a:rPr>
              <a:t>de Redes </a:t>
            </a:r>
            <a:r>
              <a:rPr lang="pt-BR" sz="3600" b="1" dirty="0" smtClean="0">
                <a:solidFill>
                  <a:srgbClr val="313637"/>
                </a:solidFill>
                <a:latin typeface="Nuri Bold" pitchFamily="124" charset="0"/>
              </a:rPr>
              <a:t>Sociais</a:t>
            </a:r>
            <a:endParaRPr lang="pt-BR" sz="3600" b="1" dirty="0" smtClean="0">
              <a:solidFill>
                <a:srgbClr val="313637"/>
              </a:solidFill>
              <a:latin typeface="Nuri Bold" pitchFamily="124" charset="0"/>
            </a:endParaRPr>
          </a:p>
          <a:p>
            <a:pPr algn="ctr"/>
            <a:endParaRPr lang="pt-BR" sz="3800" b="1" dirty="0" smtClean="0">
              <a:solidFill>
                <a:srgbClr val="313637"/>
              </a:solidFill>
              <a:latin typeface="Nuri Bold" pitchFamily="124" charset="0"/>
            </a:endParaRPr>
          </a:p>
          <a:p>
            <a:pPr algn="ctr"/>
            <a:r>
              <a:rPr lang="pt-BR" sz="3800" b="1" dirty="0" err="1" smtClean="0">
                <a:solidFill>
                  <a:srgbClr val="313637"/>
                </a:solidFill>
                <a:latin typeface="Nuri Bold" pitchFamily="124" charset="0"/>
              </a:rPr>
              <a:t>Service</a:t>
            </a: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Data</a:t>
            </a:r>
            <a:endParaRPr lang="pt-BR" sz="3800" b="1" dirty="0" smtClean="0">
              <a:solidFill>
                <a:srgbClr val="6600FF"/>
              </a:solidFill>
              <a:latin typeface="Nuri Bold" pitchFamily="124" charset="0"/>
            </a:endParaRPr>
          </a:p>
          <a:p>
            <a:pPr algn="ctr"/>
            <a:r>
              <a:rPr lang="pt-BR" sz="3800" b="1" dirty="0" err="1" smtClean="0">
                <a:solidFill>
                  <a:srgbClr val="313637"/>
                </a:solidFill>
                <a:latin typeface="Nuri Bold" pitchFamily="124" charset="0"/>
              </a:rPr>
              <a:t>Disclosed</a:t>
            </a: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Data</a:t>
            </a:r>
          </a:p>
          <a:p>
            <a:pPr algn="ctr"/>
            <a:r>
              <a:rPr lang="pt-BR" sz="3800" b="1" dirty="0" err="1" smtClean="0">
                <a:solidFill>
                  <a:srgbClr val="313637"/>
                </a:solidFill>
                <a:latin typeface="Nuri Bold" pitchFamily="124" charset="0"/>
              </a:rPr>
              <a:t>Entrusted</a:t>
            </a: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Data</a:t>
            </a:r>
          </a:p>
          <a:p>
            <a:pPr algn="ctr"/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Incidental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Data</a:t>
            </a:r>
          </a:p>
          <a:p>
            <a:pPr algn="ctr"/>
            <a:r>
              <a:rPr lang="pt-BR" sz="3800" b="1" dirty="0" err="1" smtClean="0">
                <a:solidFill>
                  <a:srgbClr val="313637"/>
                </a:solidFill>
                <a:latin typeface="Nuri Bold" pitchFamily="124" charset="0"/>
              </a:rPr>
              <a:t>Behavioral</a:t>
            </a: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Data</a:t>
            </a:r>
            <a:endParaRPr lang="pt-BR" sz="3800" b="1" dirty="0">
              <a:solidFill>
                <a:srgbClr val="6600FF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aci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2" y="-1"/>
            <a:ext cx="9429816" cy="6836163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928662" y="4714884"/>
            <a:ext cx="5715008" cy="785818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571472" y="4624410"/>
            <a:ext cx="6143636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Reconhecimento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Facial</a:t>
            </a:r>
            <a:endParaRPr lang="pt-BR" sz="3800" b="1" dirty="0">
              <a:solidFill>
                <a:srgbClr val="6600FF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0" y="1196975"/>
            <a:ext cx="9144000" cy="129540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0" y="1409700"/>
            <a:ext cx="91440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err="1" smtClean="0">
                <a:solidFill>
                  <a:srgbClr val="313637"/>
                </a:solidFill>
                <a:latin typeface="Nuri Bold" pitchFamily="124" charset="0"/>
              </a:rPr>
              <a:t>Content-based</a:t>
            </a: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 </a:t>
            </a:r>
            <a:r>
              <a:rPr lang="pt-BR" sz="3800" b="1" dirty="0" err="1" smtClean="0">
                <a:solidFill>
                  <a:srgbClr val="313637"/>
                </a:solidFill>
                <a:latin typeface="Nuri Bold" pitchFamily="124" charset="0"/>
              </a:rPr>
              <a:t>Image</a:t>
            </a: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 </a:t>
            </a:r>
            <a:r>
              <a:rPr lang="pt-BR" sz="3800" b="1" dirty="0" err="1" smtClean="0">
                <a:solidFill>
                  <a:srgbClr val="313637"/>
                </a:solidFill>
                <a:latin typeface="Nuri Bold" pitchFamily="124" charset="0"/>
              </a:rPr>
              <a:t>Retrieval</a:t>
            </a:r>
            <a:endParaRPr lang="pt-BR" sz="3800" b="1" dirty="0">
              <a:solidFill>
                <a:srgbClr val="6600FF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38356462_84594a335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5918" y="785794"/>
            <a:ext cx="5786478" cy="5757096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0" y="4714884"/>
            <a:ext cx="9144000" cy="1089016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584200" y="4721225"/>
            <a:ext cx="79756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latin typeface="Nuri Bold" pitchFamily="124" charset="0"/>
              </a:rPr>
              <a:t>Exemplos de problemas</a:t>
            </a:r>
            <a:endParaRPr lang="pt-BR" sz="3800" b="1" dirty="0"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2027188708_b43bf07a41_o"/>
          <p:cNvPicPr>
            <a:picLocks noChangeAspect="1" noChangeArrowheads="1"/>
          </p:cNvPicPr>
          <p:nvPr/>
        </p:nvPicPr>
        <p:blipFill>
          <a:blip r:embed="rId3" cstate="print"/>
          <a:srcRect b="20287"/>
          <a:stretch>
            <a:fillRect/>
          </a:stretch>
        </p:blipFill>
        <p:spPr bwMode="auto">
          <a:xfrm>
            <a:off x="0" y="836613"/>
            <a:ext cx="9144000" cy="5832475"/>
          </a:xfrm>
          <a:prstGeom prst="rect">
            <a:avLst/>
          </a:prstGeom>
          <a:noFill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0" y="4508500"/>
            <a:ext cx="9144000" cy="129540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584200" y="4721225"/>
            <a:ext cx="79756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latin typeface="Nuri Bold" pitchFamily="124" charset="0"/>
              </a:rPr>
              <a:t>A justiça pode me obrigar a ceder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chaves criptográficas</a:t>
            </a:r>
            <a:r>
              <a:rPr lang="pt-BR" sz="3800" b="1" dirty="0" smtClean="0">
                <a:latin typeface="Nuri Bold" pitchFamily="124" charset="0"/>
              </a:rPr>
              <a:t>?</a:t>
            </a:r>
            <a:endParaRPr lang="pt-BR" sz="3800" b="1" dirty="0"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09-11-28 at 10.31.27 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868" y="1214422"/>
            <a:ext cx="1563989" cy="3071834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428596" y="4929198"/>
            <a:ext cx="8345518" cy="708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latin typeface="Nuri Bold" pitchFamily="124" charset="0"/>
              </a:rPr>
              <a:t>Um policial pode pegar meu celular numa batida e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analisar seu conteúdo</a:t>
            </a:r>
            <a:r>
              <a:rPr lang="pt-BR" sz="3800" b="1" dirty="0" smtClean="0">
                <a:latin typeface="Nuri Bold" pitchFamily="124" charset="0"/>
              </a:rPr>
              <a:t>?</a:t>
            </a:r>
            <a:endParaRPr lang="pt-BR" sz="3800" b="1" dirty="0"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395650359_a6063087f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0" y="1142984"/>
            <a:ext cx="9144000" cy="1285884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214282" y="1344604"/>
            <a:ext cx="8786842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latin typeface="Nuri Bold" pitchFamily="124" charset="0"/>
              </a:rPr>
              <a:t>Data </a:t>
            </a:r>
            <a:r>
              <a:rPr lang="pt-BR" sz="3800" b="1" dirty="0" err="1" smtClean="0">
                <a:latin typeface="Nuri Bold" pitchFamily="124" charset="0"/>
              </a:rPr>
              <a:t>mining</a:t>
            </a:r>
            <a:r>
              <a:rPr lang="pt-BR" sz="3800" b="1" dirty="0" smtClean="0">
                <a:latin typeface="Nuri Bold" pitchFamily="124" charset="0"/>
              </a:rPr>
              <a:t> pode ser usado pra deduzir coisas a meu respeito que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nem eu sei</a:t>
            </a:r>
            <a:r>
              <a:rPr lang="pt-BR" sz="3800" b="1" dirty="0" smtClean="0">
                <a:latin typeface="Nuri Bold" pitchFamily="124" charset="0"/>
              </a:rPr>
              <a:t>?</a:t>
            </a:r>
            <a:endParaRPr lang="pt-BR" sz="3800" b="1" dirty="0"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J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473952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0" y="1214422"/>
            <a:ext cx="9144000" cy="1214446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1012828" y="1357298"/>
            <a:ext cx="6988196" cy="78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latin typeface="Nuri Bold" pitchFamily="124" charset="0"/>
              </a:rPr>
              <a:t>Por que grampos feitos pela PF vão parar no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Jornal Nacional</a:t>
            </a:r>
            <a:r>
              <a:rPr lang="pt-BR" sz="3800" b="1" dirty="0" smtClean="0">
                <a:latin typeface="Nuri Bold" pitchFamily="124" charset="0"/>
              </a:rPr>
              <a:t>?</a:t>
            </a:r>
            <a:endParaRPr lang="pt-BR" sz="3800" b="1" dirty="0"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ocê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67232" y="254000"/>
            <a:ext cx="4876800" cy="6350000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357158" y="1071546"/>
            <a:ext cx="3571900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latin typeface="Nuri Bold" pitchFamily="124" charset="0"/>
              </a:rPr>
              <a:t>Podem me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negar um emprego </a:t>
            </a:r>
            <a:r>
              <a:rPr lang="pt-BR" sz="3800" b="1" dirty="0" smtClean="0">
                <a:latin typeface="Nuri Bold" pitchFamily="124" charset="0"/>
              </a:rPr>
              <a:t>analisando meu perfil do </a:t>
            </a:r>
            <a:r>
              <a:rPr lang="pt-BR" sz="3800" b="1" dirty="0" err="1" smtClean="0">
                <a:latin typeface="Nuri Bold" pitchFamily="124" charset="0"/>
              </a:rPr>
              <a:t>orkut</a:t>
            </a:r>
            <a:r>
              <a:rPr lang="pt-BR" sz="3800" b="1" dirty="0" smtClean="0">
                <a:latin typeface="Nuri Bold" pitchFamily="124" charset="0"/>
              </a:rPr>
              <a:t>?</a:t>
            </a:r>
            <a:endParaRPr lang="pt-BR" sz="3800" b="1" dirty="0"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95" name="Rectangle 23"/>
          <p:cNvSpPr>
            <a:spLocks noChangeArrowheads="1"/>
          </p:cNvSpPr>
          <p:nvPr/>
        </p:nvSpPr>
        <p:spPr bwMode="auto">
          <a:xfrm>
            <a:off x="0" y="1196975"/>
            <a:ext cx="9144000" cy="129540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3096" name="Rectangle 24"/>
          <p:cNvSpPr>
            <a:spLocks noChangeArrowheads="1"/>
          </p:cNvSpPr>
          <p:nvPr/>
        </p:nvSpPr>
        <p:spPr bwMode="auto">
          <a:xfrm>
            <a:off x="214282" y="857232"/>
            <a:ext cx="79756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err="1" smtClean="0">
                <a:solidFill>
                  <a:srgbClr val="313637"/>
                </a:solidFill>
                <a:latin typeface="Nuri Bold" pitchFamily="124" charset="0"/>
              </a:rPr>
              <a:t>Wikipedia</a:t>
            </a:r>
            <a:endParaRPr lang="pt-BR" sz="3800" b="1" dirty="0" smtClean="0">
              <a:solidFill>
                <a:srgbClr val="313637"/>
              </a:solidFill>
              <a:latin typeface="Nuri Bold" pitchFamily="124" charset="0"/>
            </a:endParaRPr>
          </a:p>
        </p:txBody>
      </p:sp>
      <p:pic>
        <p:nvPicPr>
          <p:cNvPr id="8" name="Picture 7" descr="Screen shot 2009-11-28 at 12.21.09 P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6578" y="357166"/>
            <a:ext cx="1980953" cy="20190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5720" y="2357430"/>
            <a:ext cx="8429684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i="1" dirty="0" smtClean="0">
                <a:solidFill>
                  <a:srgbClr val="6600FF"/>
                </a:solidFill>
                <a:latin typeface="Nuri Bold" pitchFamily="124" charset="0"/>
              </a:rPr>
              <a:t>Privacidade</a:t>
            </a:r>
            <a:r>
              <a:rPr lang="pt-BR" sz="3500" b="1" i="1" dirty="0" smtClean="0">
                <a:solidFill>
                  <a:srgbClr val="313637"/>
                </a:solidFill>
                <a:latin typeface="Nuri Bold" pitchFamily="124" charset="0"/>
              </a:rPr>
              <a:t> é a habilidade de uma pessoa em controlar a </a:t>
            </a:r>
            <a:r>
              <a:rPr lang="pt-BR" sz="3500" b="1" i="1" dirty="0" smtClean="0">
                <a:solidFill>
                  <a:srgbClr val="6600FF"/>
                </a:solidFill>
                <a:latin typeface="Nuri Bold" pitchFamily="124" charset="0"/>
              </a:rPr>
              <a:t>exposição</a:t>
            </a:r>
            <a:r>
              <a:rPr lang="pt-BR" sz="3500" b="1" i="1" dirty="0" smtClean="0">
                <a:solidFill>
                  <a:srgbClr val="313637"/>
                </a:solidFill>
                <a:latin typeface="Nuri Bold" pitchFamily="124" charset="0"/>
              </a:rPr>
              <a:t> e a </a:t>
            </a:r>
            <a:r>
              <a:rPr lang="pt-BR" sz="3500" b="1" i="1" dirty="0" smtClean="0">
                <a:solidFill>
                  <a:srgbClr val="6600FF"/>
                </a:solidFill>
                <a:latin typeface="Nuri Bold" pitchFamily="124" charset="0"/>
              </a:rPr>
              <a:t>disponibilidade</a:t>
            </a:r>
            <a:r>
              <a:rPr lang="pt-BR" sz="3500" b="1" i="1" dirty="0" smtClean="0">
                <a:solidFill>
                  <a:srgbClr val="313637"/>
                </a:solidFill>
                <a:latin typeface="Nuri Bold" pitchFamily="124" charset="0"/>
              </a:rPr>
              <a:t> de informações acerca de si. Relaciona-se com a capacidade de existir na sociedade de forma </a:t>
            </a:r>
            <a:r>
              <a:rPr lang="pt-BR" sz="3500" b="1" i="1" dirty="0" smtClean="0">
                <a:solidFill>
                  <a:srgbClr val="6600FF"/>
                </a:solidFill>
                <a:latin typeface="Nuri Bold" pitchFamily="124" charset="0"/>
                <a:hlinkClick r:id="rId6" action="ppaction://hlinkfile" tooltip="Anonimato"/>
              </a:rPr>
              <a:t>anônima</a:t>
            </a:r>
            <a:r>
              <a:rPr lang="pt-BR" sz="3500" b="1" i="1" dirty="0" smtClean="0">
                <a:solidFill>
                  <a:srgbClr val="313637"/>
                </a:solidFill>
                <a:latin typeface="Nuri Bold" pitchFamily="124" charset="0"/>
              </a:rPr>
              <a:t> (inclusive pelo disfarce de um </a:t>
            </a:r>
            <a:r>
              <a:rPr lang="pt-BR" sz="3500" b="1" i="1" dirty="0" smtClean="0">
                <a:solidFill>
                  <a:srgbClr val="313637"/>
                </a:solidFill>
                <a:latin typeface="Nuri Bold" pitchFamily="124" charset="0"/>
                <a:hlinkClick r:id="rId7" action="ppaction://hlinkfile" tooltip="Pseudônimo"/>
              </a:rPr>
              <a:t>pseudônimo</a:t>
            </a:r>
            <a:r>
              <a:rPr lang="pt-BR" sz="3500" b="1" i="1" dirty="0" smtClean="0">
                <a:solidFill>
                  <a:srgbClr val="313637"/>
                </a:solidFill>
                <a:latin typeface="Nuri Bold" pitchFamily="124" charset="0"/>
              </a:rPr>
              <a:t> ou por um </a:t>
            </a:r>
            <a:r>
              <a:rPr lang="pt-BR" sz="3500" b="1" i="1" dirty="0" smtClean="0">
                <a:solidFill>
                  <a:srgbClr val="313637"/>
                </a:solidFill>
                <a:latin typeface="Nuri Bold" pitchFamily="124" charset="0"/>
                <a:hlinkClick r:id="rId8" action="ppaction://hlinkfile" tooltip="Identidade"/>
              </a:rPr>
              <a:t>identidade</a:t>
            </a:r>
            <a:r>
              <a:rPr lang="pt-BR" sz="3500" b="1" i="1" dirty="0" smtClean="0">
                <a:solidFill>
                  <a:srgbClr val="313637"/>
                </a:solidFill>
                <a:latin typeface="Nuri Bold" pitchFamily="124" charset="0"/>
              </a:rPr>
              <a:t> falsa).</a:t>
            </a:r>
            <a:endParaRPr lang="en-US" sz="3500" b="1" i="1" dirty="0" smtClean="0">
              <a:solidFill>
                <a:srgbClr val="313637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nony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127" y="0"/>
            <a:ext cx="8098277" cy="6858000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0" y="4562492"/>
            <a:ext cx="9144000" cy="129540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584200" y="4721225"/>
            <a:ext cx="79756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latin typeface="Nuri Bold" pitchFamily="124" charset="0"/>
              </a:rPr>
              <a:t>Se a constituição veda o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anonimato</a:t>
            </a:r>
            <a:r>
              <a:rPr lang="pt-BR" sz="3800" b="1" dirty="0" smtClean="0">
                <a:latin typeface="Nuri Bold" pitchFamily="124" charset="0"/>
              </a:rPr>
              <a:t>, é crime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usar o </a:t>
            </a:r>
            <a:r>
              <a:rPr lang="pt-BR" sz="3800" b="1" dirty="0" err="1" smtClean="0">
                <a:solidFill>
                  <a:srgbClr val="6600FF"/>
                </a:solidFill>
                <a:latin typeface="Nuri Bold" pitchFamily="124" charset="0"/>
              </a:rPr>
              <a:t>Tor</a:t>
            </a:r>
            <a:r>
              <a:rPr lang="pt-BR" sz="3800" b="1" dirty="0" smtClean="0">
                <a:latin typeface="Nuri Bold" pitchFamily="124" charset="0"/>
              </a:rPr>
              <a:t>?</a:t>
            </a:r>
            <a:endParaRPr lang="pt-BR" sz="3800" b="1" dirty="0"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12788"/>
            <a:ext cx="9144000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0" y="1204906"/>
            <a:ext cx="9144000" cy="93821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584200" y="1214422"/>
            <a:ext cx="79756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err="1" smtClean="0">
                <a:latin typeface="Nuri Bold" pitchFamily="124" charset="0"/>
              </a:rPr>
              <a:t>Simple</a:t>
            </a:r>
            <a:r>
              <a:rPr lang="pt-BR" sz="3800" b="1" dirty="0" smtClean="0">
                <a:latin typeface="Nuri Bold" pitchFamily="124" charset="0"/>
              </a:rPr>
              <a:t> </a:t>
            </a:r>
            <a:r>
              <a:rPr lang="pt-BR" sz="3800" b="1" dirty="0" err="1" smtClean="0">
                <a:solidFill>
                  <a:srgbClr val="6600FF"/>
                </a:solidFill>
                <a:latin typeface="Nuri Bold" pitchFamily="124" charset="0"/>
              </a:rPr>
              <a:t>Defense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 Framework</a:t>
            </a:r>
            <a:endParaRPr lang="pt-BR" sz="3800" b="1" dirty="0">
              <a:solidFill>
                <a:srgbClr val="6600FF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uffal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5000628" y="5286388"/>
            <a:ext cx="3929090" cy="71438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4714876" y="5143512"/>
            <a:ext cx="4416428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latin typeface="Nuri Bold" pitchFamily="124" charset="0"/>
              </a:rPr>
              <a:t>Gestão de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Riscos</a:t>
            </a:r>
            <a:endParaRPr lang="pt-BR" sz="3800" b="1" dirty="0">
              <a:solidFill>
                <a:srgbClr val="6600FF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152798588_724f8a2f1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0" y="5143512"/>
            <a:ext cx="9144000" cy="857256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571472" y="5059380"/>
            <a:ext cx="79756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latin typeface="Nuri Bold" pitchFamily="124" charset="0"/>
              </a:rPr>
              <a:t>Dados em seu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poder</a:t>
            </a:r>
            <a:endParaRPr lang="pt-BR" sz="3800" b="1" dirty="0">
              <a:solidFill>
                <a:srgbClr val="6600FF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438596510_c3a167d32e_o"/>
          <p:cNvPicPr>
            <a:picLocks noChangeAspect="1" noChangeArrowheads="1"/>
          </p:cNvPicPr>
          <p:nvPr/>
        </p:nvPicPr>
        <p:blipFill>
          <a:blip r:embed="rId3" cstate="print"/>
          <a:srcRect l="4146" r="331" b="32405"/>
          <a:stretch>
            <a:fillRect/>
          </a:stretch>
        </p:blipFill>
        <p:spPr bwMode="auto">
          <a:xfrm>
            <a:off x="0" y="42863"/>
            <a:ext cx="9144000" cy="6815137"/>
          </a:xfrm>
          <a:prstGeom prst="rect">
            <a:avLst/>
          </a:prstGeom>
          <a:noFill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0" y="5000636"/>
            <a:ext cx="9144000" cy="803264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584200" y="4916504"/>
            <a:ext cx="79756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latin typeface="Nuri Bold" pitchFamily="124" charset="0"/>
              </a:rPr>
              <a:t>Dados no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fio</a:t>
            </a:r>
            <a:endParaRPr lang="pt-BR" sz="3800" b="1" dirty="0">
              <a:solidFill>
                <a:srgbClr val="6600FF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5175"/>
            <a:ext cx="9144000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5357818" y="1214422"/>
            <a:ext cx="3786182" cy="3714776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5500694" y="2559050"/>
            <a:ext cx="3571868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Tecnologias</a:t>
            </a:r>
          </a:p>
          <a:p>
            <a:pPr>
              <a:buFont typeface="Arial" pitchFamily="34" charset="0"/>
              <a:buChar char="•"/>
            </a:pPr>
            <a:r>
              <a:rPr lang="pt-BR" sz="3800" b="1" dirty="0" smtClean="0">
                <a:latin typeface="Nuri Bold" pitchFamily="124" charset="0"/>
              </a:rPr>
              <a:t>Criptografia</a:t>
            </a:r>
          </a:p>
          <a:p>
            <a:pPr>
              <a:buFont typeface="Arial" pitchFamily="34" charset="0"/>
              <a:buChar char="•"/>
            </a:pPr>
            <a:r>
              <a:rPr lang="pt-BR" sz="3800" b="1" dirty="0" smtClean="0">
                <a:latin typeface="Nuri Bold" pitchFamily="124" charset="0"/>
              </a:rPr>
              <a:t>Múltiplas Identidades</a:t>
            </a:r>
          </a:p>
          <a:p>
            <a:pPr>
              <a:buFont typeface="Arial" pitchFamily="34" charset="0"/>
              <a:buChar char="•"/>
            </a:pPr>
            <a:r>
              <a:rPr lang="pt-BR" sz="3800" b="1" dirty="0" err="1" smtClean="0">
                <a:latin typeface="Nuri Bold" pitchFamily="124" charset="0"/>
              </a:rPr>
              <a:t>Cloud</a:t>
            </a:r>
            <a:r>
              <a:rPr lang="pt-BR" sz="3800" b="1" dirty="0" smtClean="0">
                <a:latin typeface="Nuri Bold" pitchFamily="124" charset="0"/>
              </a:rPr>
              <a:t>?</a:t>
            </a:r>
          </a:p>
          <a:p>
            <a:pPr>
              <a:buFont typeface="Arial" pitchFamily="34" charset="0"/>
              <a:buChar char="•"/>
            </a:pPr>
            <a:r>
              <a:rPr lang="pt-BR" sz="3800" b="1" dirty="0" err="1" smtClean="0">
                <a:latin typeface="Nuri Bold" pitchFamily="124" charset="0"/>
              </a:rPr>
              <a:t>Honey</a:t>
            </a:r>
            <a:r>
              <a:rPr lang="pt-BR" sz="3800" b="1" dirty="0" smtClean="0">
                <a:latin typeface="Nuri Bold" pitchFamily="124" charset="0"/>
              </a:rPr>
              <a:t> </a:t>
            </a:r>
            <a:r>
              <a:rPr lang="pt-BR" sz="3800" b="1" dirty="0" err="1" smtClean="0">
                <a:latin typeface="Nuri Bold" pitchFamily="124" charset="0"/>
              </a:rPr>
              <a:t>Tokens</a:t>
            </a:r>
            <a:endParaRPr lang="pt-BR" sz="3800" b="1" dirty="0" smtClean="0"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0" y="4508500"/>
            <a:ext cx="9144000" cy="129540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382614" y="1916108"/>
            <a:ext cx="79756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r>
              <a:rPr lang="pt-BR" sz="3800" b="1" dirty="0" smtClean="0">
                <a:latin typeface="Nuri Bold" pitchFamily="124" charset="0"/>
              </a:rPr>
              <a:t>Mais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informações</a:t>
            </a:r>
          </a:p>
          <a:p>
            <a:pPr>
              <a:buFont typeface="Arial" pitchFamily="34" charset="0"/>
              <a:buChar char="•"/>
            </a:pPr>
            <a:r>
              <a:rPr lang="pt-BR" sz="3800" b="1" dirty="0" smtClean="0">
                <a:latin typeface="Nuri Bold" pitchFamily="124" charset="0"/>
              </a:rPr>
              <a:t>EFF</a:t>
            </a:r>
          </a:p>
          <a:p>
            <a:pPr>
              <a:buFont typeface="Arial" pitchFamily="34" charset="0"/>
              <a:buChar char="•"/>
            </a:pPr>
            <a:r>
              <a:rPr lang="pt-BR" sz="3800" b="1" dirty="0" smtClean="0">
                <a:latin typeface="Nuri Bold" pitchFamily="124" charset="0"/>
              </a:rPr>
              <a:t>EPIC</a:t>
            </a:r>
          </a:p>
          <a:p>
            <a:pPr>
              <a:buFont typeface="Arial" pitchFamily="34" charset="0"/>
              <a:buChar char="•"/>
            </a:pPr>
            <a:r>
              <a:rPr lang="pt-BR" sz="3800" b="1" dirty="0" err="1" smtClean="0">
                <a:latin typeface="Nuri Bold" pitchFamily="124" charset="0"/>
              </a:rPr>
              <a:t>Privacy</a:t>
            </a:r>
            <a:r>
              <a:rPr lang="pt-BR" sz="3800" b="1" dirty="0" smtClean="0">
                <a:latin typeface="Nuri Bold" pitchFamily="124" charset="0"/>
              </a:rPr>
              <a:t> </a:t>
            </a:r>
            <a:r>
              <a:rPr lang="pt-BR" sz="3800" b="1" dirty="0" err="1" smtClean="0">
                <a:latin typeface="Nuri Bold" pitchFamily="124" charset="0"/>
              </a:rPr>
              <a:t>International</a:t>
            </a:r>
            <a:endParaRPr lang="pt-BR" sz="3800" b="1" dirty="0" smtClean="0">
              <a:latin typeface="Nuri Bold" pitchFamily="124" charset="0"/>
            </a:endParaRPr>
          </a:p>
        </p:txBody>
      </p:sp>
      <p:pic>
        <p:nvPicPr>
          <p:cNvPr id="11266" name="Picture 2" descr="Electronic Frontier Foundati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4876" y="5143512"/>
            <a:ext cx="4210050" cy="628650"/>
          </a:xfrm>
          <a:prstGeom prst="rect">
            <a:avLst/>
          </a:prstGeom>
          <a:noFill/>
        </p:spPr>
      </p:pic>
      <p:pic>
        <p:nvPicPr>
          <p:cNvPr id="11268" name="Picture 4" descr="Privacy International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55166" y="928670"/>
            <a:ext cx="2298306" cy="2428892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fina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40825" cy="6859588"/>
          </a:xfrm>
          <a:prstGeom prst="rect">
            <a:avLst/>
          </a:prstGeom>
          <a:noFill/>
        </p:spPr>
      </p:pic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2627313" y="908050"/>
            <a:ext cx="3889375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5500">
                <a:solidFill>
                  <a:srgbClr val="2F3D34"/>
                </a:solidFill>
                <a:latin typeface="Nuri Bold" pitchFamily="124" charset="0"/>
                <a:ea typeface="ＭＳ Ｐゴシック" pitchFamily="124" charset="-128"/>
              </a:rPr>
              <a:t>Perguntas?</a:t>
            </a:r>
            <a:endParaRPr lang="en-US" sz="1600">
              <a:solidFill>
                <a:srgbClr val="2F3D34"/>
              </a:solidFill>
              <a:latin typeface="Nuri Bold" pitchFamily="124" charset="0"/>
              <a:ea typeface="ＭＳ Ｐゴシック" pitchFamily="124" charset="-128"/>
            </a:endParaRP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2627313" y="4714884"/>
            <a:ext cx="3889375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300" b="1" dirty="0">
                <a:solidFill>
                  <a:schemeClr val="bg1"/>
                </a:solidFill>
                <a:latin typeface="Nuri Bold" pitchFamily="124" charset="0"/>
                <a:ea typeface="ＭＳ Ｐゴシック" pitchFamily="124" charset="-128"/>
              </a:rPr>
              <a:t>Anderson Ramos</a:t>
            </a:r>
          </a:p>
          <a:p>
            <a:pPr algn="ctr" eaLnBrk="0" hangingPunct="0">
              <a:spcBef>
                <a:spcPct val="50000"/>
              </a:spcBef>
            </a:pPr>
            <a:r>
              <a:rPr lang="pt-BR" sz="2100" dirty="0" smtClean="0">
                <a:solidFill>
                  <a:srgbClr val="2F3D34"/>
                </a:solidFill>
                <a:latin typeface="Nuri Bold" pitchFamily="124" charset="0"/>
                <a:ea typeface="ＭＳ Ｐゴシック" pitchFamily="124" charset="-128"/>
              </a:rPr>
              <a:t>aramos@flipside-scp.com.br</a:t>
            </a:r>
          </a:p>
          <a:p>
            <a:pPr algn="ctr" eaLnBrk="0" hangingPunct="0">
              <a:spcBef>
                <a:spcPts val="0"/>
              </a:spcBef>
            </a:pPr>
            <a:r>
              <a:rPr lang="pt-BR" sz="2100" dirty="0" err="1" smtClean="0">
                <a:solidFill>
                  <a:srgbClr val="2F3D34"/>
                </a:solidFill>
                <a:latin typeface="Nuri Bold" pitchFamily="124" charset="0"/>
                <a:ea typeface="ＭＳ Ｐゴシック" pitchFamily="124" charset="-128"/>
              </a:rPr>
              <a:t>Twitter</a:t>
            </a:r>
            <a:r>
              <a:rPr lang="pt-BR" sz="2100" dirty="0" smtClean="0">
                <a:solidFill>
                  <a:srgbClr val="2F3D34"/>
                </a:solidFill>
                <a:latin typeface="Nuri Bold" pitchFamily="124" charset="0"/>
                <a:ea typeface="ＭＳ Ｐゴシック" pitchFamily="124" charset="-128"/>
              </a:rPr>
              <a:t> – </a:t>
            </a:r>
            <a:r>
              <a:rPr lang="pt-BR" sz="2100" dirty="0" err="1" smtClean="0">
                <a:solidFill>
                  <a:srgbClr val="2F3D34"/>
                </a:solidFill>
                <a:latin typeface="Nuri Bold" pitchFamily="124" charset="0"/>
                <a:ea typeface="ＭＳ Ｐゴシック" pitchFamily="124" charset="-128"/>
              </a:rPr>
              <a:t>aramosorg</a:t>
            </a:r>
            <a:endParaRPr lang="pt-BR" sz="2100" dirty="0" smtClean="0">
              <a:solidFill>
                <a:srgbClr val="2F3D34"/>
              </a:solidFill>
              <a:latin typeface="Nuri Bold" pitchFamily="124" charset="0"/>
              <a:ea typeface="ＭＳ Ｐゴシック" pitchFamily="124" charset="-128"/>
            </a:endParaRPr>
          </a:p>
          <a:p>
            <a:pPr algn="ctr" eaLnBrk="0" hangingPunct="0">
              <a:spcBef>
                <a:spcPts val="0"/>
              </a:spcBef>
            </a:pPr>
            <a:r>
              <a:rPr lang="pt-BR" sz="2100" dirty="0" smtClean="0">
                <a:solidFill>
                  <a:srgbClr val="2F3D34"/>
                </a:solidFill>
                <a:latin typeface="Nuri Bold" pitchFamily="124" charset="0"/>
                <a:ea typeface="ＭＳ Ｐゴシック" pitchFamily="124" charset="-128"/>
              </a:rPr>
              <a:t>Blog – </a:t>
            </a:r>
            <a:r>
              <a:rPr lang="pt-BR" sz="2100" dirty="0" smtClean="0">
                <a:solidFill>
                  <a:srgbClr val="2F3D34"/>
                </a:solidFill>
                <a:latin typeface="Nuri Bold" pitchFamily="124" charset="0"/>
                <a:ea typeface="ＭＳ Ｐゴシック" pitchFamily="124" charset="-128"/>
              </a:rPr>
              <a:t>aramos.org</a:t>
            </a:r>
            <a:endParaRPr lang="pt-BR" sz="2100" dirty="0" smtClean="0">
              <a:solidFill>
                <a:srgbClr val="2F3D34"/>
              </a:solidFill>
              <a:latin typeface="Nuri Bold" pitchFamily="124" charset="0"/>
              <a:ea typeface="ＭＳ Ｐゴシック" pitchFamily="124" charset="-128"/>
            </a:endParaRPr>
          </a:p>
          <a:p>
            <a:pPr algn="ctr" eaLnBrk="0" hangingPunct="0">
              <a:spcBef>
                <a:spcPct val="50000"/>
              </a:spcBef>
            </a:pPr>
            <a:endParaRPr lang="en-US" sz="500" dirty="0">
              <a:solidFill>
                <a:srgbClr val="2F3D34"/>
              </a:solidFill>
              <a:latin typeface="Nuri Bold" pitchFamily="124" charset="0"/>
              <a:ea typeface="ＭＳ Ｐゴシック" pitchFamily="124" charset="-128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7" name="Picture 25" descr="43454184_a81faadd30_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20725"/>
            <a:ext cx="9144000" cy="5516563"/>
          </a:xfrm>
          <a:prstGeom prst="rect">
            <a:avLst/>
          </a:prstGeom>
          <a:noFill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95" name="Rectangle 23"/>
          <p:cNvSpPr>
            <a:spLocks noChangeArrowheads="1"/>
          </p:cNvSpPr>
          <p:nvPr/>
        </p:nvSpPr>
        <p:spPr bwMode="auto">
          <a:xfrm>
            <a:off x="0" y="1196975"/>
            <a:ext cx="9144000" cy="129540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3096" name="Rectangle 24"/>
          <p:cNvSpPr>
            <a:spLocks noChangeArrowheads="1"/>
          </p:cNvSpPr>
          <p:nvPr/>
        </p:nvSpPr>
        <p:spPr bwMode="auto">
          <a:xfrm>
            <a:off x="584200" y="1409700"/>
            <a:ext cx="79756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Constituição</a:t>
            </a:r>
            <a:endParaRPr lang="pt-BR" sz="3800" b="1" dirty="0">
              <a:solidFill>
                <a:srgbClr val="6600FF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leanor_Roosevelt_and_Human_Rights_Declarat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155" y="928670"/>
            <a:ext cx="8299755" cy="5883292"/>
          </a:xfrm>
          <a:prstGeom prst="rect">
            <a:avLst/>
          </a:prstGeom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95" name="Rectangle 23"/>
          <p:cNvSpPr>
            <a:spLocks noChangeArrowheads="1"/>
          </p:cNvSpPr>
          <p:nvPr/>
        </p:nvSpPr>
        <p:spPr bwMode="auto">
          <a:xfrm>
            <a:off x="2714612" y="1142984"/>
            <a:ext cx="5572132" cy="1357323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3096" name="Rectangle 24"/>
          <p:cNvSpPr>
            <a:spLocks noChangeArrowheads="1"/>
          </p:cNvSpPr>
          <p:nvPr/>
        </p:nvSpPr>
        <p:spPr bwMode="auto">
          <a:xfrm>
            <a:off x="2571736" y="1357298"/>
            <a:ext cx="5929322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Declaração Universal dos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Direitos Humanos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 homem aranh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2" y="0"/>
            <a:ext cx="9144032" cy="6126500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0" y="4071942"/>
            <a:ext cx="9144000" cy="108108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584200" y="4213229"/>
            <a:ext cx="7975600" cy="7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>
              <a:lnSpc>
                <a:spcPct val="80000"/>
              </a:lnSpc>
            </a:pPr>
            <a:r>
              <a:rPr lang="pt-BR" sz="3800" b="1" dirty="0" smtClean="0">
                <a:latin typeface="Nuri Bold" pitchFamily="124" charset="0"/>
              </a:rPr>
              <a:t>Por que a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PRIVACIDADE</a:t>
            </a:r>
            <a:r>
              <a:rPr lang="pt-BR" sz="3800" b="1" dirty="0" smtClean="0">
                <a:latin typeface="Nuri Bold" pitchFamily="124" charset="0"/>
              </a:rPr>
              <a:t> é um tema polêmico</a:t>
            </a:r>
            <a:r>
              <a:rPr lang="pt-BR" sz="3800" b="1" dirty="0" smtClean="0">
                <a:latin typeface="Nuri Bold" pitchFamily="124" charset="0"/>
              </a:rPr>
              <a:t>?</a:t>
            </a:r>
            <a:endParaRPr lang="pt-BR" sz="3800" b="1" dirty="0"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0" y="4052909"/>
            <a:ext cx="9144000" cy="1366838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pic>
        <p:nvPicPr>
          <p:cNvPr id="7" name="Picture 6" descr="key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868" y="371499"/>
            <a:ext cx="5357850" cy="6486501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0" y="4348177"/>
            <a:ext cx="9144000" cy="108108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428596" y="4276739"/>
            <a:ext cx="7975600" cy="7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>
              <a:lnSpc>
                <a:spcPct val="80000"/>
              </a:lnSpc>
            </a:pPr>
            <a:r>
              <a:rPr lang="pt-BR" sz="3800" b="1" dirty="0" err="1" smtClean="0">
                <a:solidFill>
                  <a:srgbClr val="6600FF"/>
                </a:solidFill>
                <a:latin typeface="Nuri Bold" pitchFamily="124" charset="0"/>
              </a:rPr>
              <a:t>Trade-offs</a:t>
            </a:r>
            <a:endParaRPr lang="pt-BR" sz="3800" b="1" dirty="0" smtClean="0">
              <a:solidFill>
                <a:srgbClr val="6600FF"/>
              </a:solidFill>
              <a:latin typeface="Nuri Bold" pitchFamily="124" charset="0"/>
            </a:endParaRPr>
          </a:p>
          <a:p>
            <a:pPr>
              <a:lnSpc>
                <a:spcPct val="80000"/>
              </a:lnSpc>
              <a:buFont typeface="Arial" pitchFamily="34" charset="0"/>
              <a:buChar char="•"/>
            </a:pPr>
            <a:r>
              <a:rPr lang="pt-BR" sz="3800" b="1" dirty="0" smtClean="0">
                <a:latin typeface="Nuri Bold" pitchFamily="124" charset="0"/>
              </a:rPr>
              <a:t>Segurança </a:t>
            </a:r>
            <a:r>
              <a:rPr lang="pt-BR" sz="3800" b="1" dirty="0" smtClean="0">
                <a:latin typeface="Nuri Bold" pitchFamily="124" charset="0"/>
              </a:rPr>
              <a:t>X </a:t>
            </a:r>
            <a:r>
              <a:rPr lang="pt-BR" sz="3800" b="1" dirty="0" smtClean="0">
                <a:latin typeface="Nuri Bold" pitchFamily="124" charset="0"/>
              </a:rPr>
              <a:t>Benefícios</a:t>
            </a:r>
          </a:p>
          <a:p>
            <a:pPr>
              <a:lnSpc>
                <a:spcPct val="80000"/>
              </a:lnSpc>
              <a:buFont typeface="Arial" pitchFamily="34" charset="0"/>
              <a:buChar char="•"/>
            </a:pPr>
            <a:r>
              <a:rPr lang="pt-BR" sz="3800" b="1" dirty="0" smtClean="0">
                <a:latin typeface="Nuri Bold" pitchFamily="124" charset="0"/>
              </a:rPr>
              <a:t>Policiamento X Direitos Individuais</a:t>
            </a:r>
            <a:endParaRPr lang="pt-BR" sz="3800" b="1" dirty="0"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b="4388"/>
          <a:stretch>
            <a:fillRect/>
          </a:stretch>
        </p:blipFill>
        <p:spPr bwMode="auto">
          <a:xfrm>
            <a:off x="0" y="338138"/>
            <a:ext cx="9144000" cy="625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0" y="1214422"/>
            <a:ext cx="9144000" cy="1135078"/>
          </a:xfrm>
          <a:prstGeom prst="rect">
            <a:avLst/>
          </a:prstGeom>
          <a:solidFill>
            <a:schemeClr val="bg1">
              <a:alpha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584200" y="1406532"/>
            <a:ext cx="7975600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Alguns problemas </a:t>
            </a:r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culturais </a:t>
            </a:r>
            <a:r>
              <a:rPr lang="pt-BR" sz="3800" b="1" dirty="0" smtClean="0">
                <a:latin typeface="Nuri Bold" pitchFamily="124" charset="0"/>
              </a:rPr>
              <a:t>do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 Brasil</a:t>
            </a:r>
            <a:endParaRPr lang="pt-BR" sz="3800" b="1" dirty="0">
              <a:solidFill>
                <a:srgbClr val="313637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ilenc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44" y="357166"/>
            <a:ext cx="9076155" cy="6189938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833438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175375"/>
            <a:ext cx="9144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0" y="4805358"/>
            <a:ext cx="9144000" cy="71438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Nuri Bold" pitchFamily="124" charset="0"/>
            </a:endParaRP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0" y="4786322"/>
            <a:ext cx="91440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/>
            <a:r>
              <a:rPr lang="pt-BR" sz="3800" b="1" dirty="0" smtClean="0">
                <a:solidFill>
                  <a:srgbClr val="313637"/>
                </a:solidFill>
                <a:latin typeface="Nuri Bold" pitchFamily="124" charset="0"/>
              </a:rPr>
              <a:t>Privacidade serve pra proteger </a:t>
            </a:r>
            <a:r>
              <a:rPr lang="pt-BR" sz="3800" b="1" dirty="0" smtClean="0">
                <a:solidFill>
                  <a:srgbClr val="6600FF"/>
                </a:solidFill>
                <a:latin typeface="Nuri Bold" pitchFamily="124" charset="0"/>
              </a:rPr>
              <a:t>bandido</a:t>
            </a:r>
            <a:endParaRPr lang="pt-BR" sz="3800" b="1" dirty="0">
              <a:solidFill>
                <a:srgbClr val="6600FF"/>
              </a:solidFill>
              <a:latin typeface="Nuri Bold" pitchFamily="12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685</Words>
  <Application>Microsoft Office PowerPoint</Application>
  <PresentationFormat>On-screen Show (4:3)</PresentationFormat>
  <Paragraphs>137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Nuri Bold</vt:lpstr>
      <vt:lpstr>ＭＳ Ｐゴシック</vt:lpstr>
      <vt:lpstr>Default Design</vt:lpstr>
      <vt:lpstr>Blank Presentation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FLIPSIDE Smart Content Provider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Privacidade na Era Pós-Digital</dc:title>
  <dc:subject/>
  <dc:creator>Anderson Ramos</dc:creator>
  <cp:lastModifiedBy>Anderson Ramos</cp:lastModifiedBy>
  <cp:revision>74</cp:revision>
  <dcterms:created xsi:type="dcterms:W3CDTF">2008-09-17T09:57:42Z</dcterms:created>
  <dcterms:modified xsi:type="dcterms:W3CDTF">2009-11-28T17:14:00Z</dcterms:modified>
</cp:coreProperties>
</file>